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4A_2B27F191.xml" ContentType="application/vnd.ms-powerpoint.comments+xml"/>
  <Override PartName="/ppt/comments/modernComment_14B_7607C7FF.xml" ContentType="application/vnd.ms-powerpoint.comments+xml"/>
  <Override PartName="/ppt/comments/modernComment_14C_98976FCF.xml" ContentType="application/vnd.ms-powerpoint.comments+xml"/>
  <Override PartName="/ppt/notesSlides/notesSlide2.xml" ContentType="application/vnd.openxmlformats-officedocument.presentationml.notesSlide+xml"/>
  <Override PartName="/ppt/comments/modernComment_106_5C978094.xml" ContentType="application/vnd.ms-powerpoint.comments+xml"/>
  <Override PartName="/ppt/comments/modernComment_107_C4050EE7.xml" ContentType="application/vnd.ms-powerpoint.comments+xml"/>
  <Override PartName="/ppt/notesSlides/notesSlide3.xml" ContentType="application/vnd.openxmlformats-officedocument.presentationml.notesSlide+xml"/>
  <Override PartName="/ppt/comments/modernComment_12B_10B548B8.xml" ContentType="application/vnd.ms-powerpoint.comments+xml"/>
  <Override PartName="/ppt/comments/modernComment_12E_5295E031.xml" ContentType="application/vnd.ms-powerpoint.comments+xml"/>
  <Override PartName="/ppt/comments/modernComment_108_B212708A.xml" ContentType="application/vnd.ms-powerpoint.comments+xml"/>
  <Override PartName="/ppt/comments/modernComment_10A_2E7D6C34.xml" ContentType="application/vnd.ms-powerpoint.comments+xml"/>
  <Override PartName="/ppt/comments/modernComment_109_5E1973D4.xml" ContentType="application/vnd.ms-powerpoint.comments+xml"/>
  <Override PartName="/ppt/comments/modernComment_114_8D40B8F.xml" ContentType="application/vnd.ms-powerpoint.comments+xml"/>
  <Override PartName="/ppt/comments/modernComment_12F_13F090A9.xml" ContentType="application/vnd.ms-powerpoint.comments+xml"/>
  <Override PartName="/ppt/comments/modernComment_125_6C1B0989.xml" ContentType="application/vnd.ms-powerpoint.comments+xml"/>
  <Override PartName="/ppt/notesSlides/notesSlide4.xml" ContentType="application/vnd.openxmlformats-officedocument.presentationml.notesSlide+xml"/>
  <Override PartName="/ppt/comments/modernComment_115_13223545.xml" ContentType="application/vnd.ms-powerpoint.comments+xml"/>
  <Override PartName="/ppt/comments/modernComment_10D_E668773C.xml" ContentType="application/vnd.ms-powerpoint.comments+xml"/>
  <Override PartName="/ppt/comments/modernComment_130_E6A84C35.xml" ContentType="application/vnd.ms-powerpoint.comments+xml"/>
  <Override PartName="/ppt/comments/modernComment_131_4C61446.xml" ContentType="application/vnd.ms-powerpoint.comments+xml"/>
  <Override PartName="/ppt/comments/modernComment_133_41F752A2.xml" ContentType="application/vnd.ms-powerpoint.comments+xml"/>
  <Override PartName="/ppt/comments/modernComment_132_BB7A16B1.xml" ContentType="application/vnd.ms-powerpoint.comments+xml"/>
  <Override PartName="/ppt/comments/modernComment_134_2A1DC6B3.xml" ContentType="application/vnd.ms-powerpoint.comments+xml"/>
  <Override PartName="/ppt/comments/modernComment_10E_A297B3DB.xml" ContentType="application/vnd.ms-powerpoint.comments+xml"/>
  <Override PartName="/ppt/comments/modernComment_135_6AF989E1.xml" ContentType="application/vnd.ms-powerpoint.comments+xml"/>
  <Override PartName="/ppt/notesSlides/notesSlide5.xml" ContentType="application/vnd.openxmlformats-officedocument.presentationml.notesSlide+xml"/>
  <Override PartName="/ppt/comments/modernComment_136_EF03F817.xml" ContentType="application/vnd.ms-powerpoint.comments+xml"/>
  <Override PartName="/ppt/comments/modernComment_137_A30D574D.xml" ContentType="application/vnd.ms-powerpoint.comments+xml"/>
  <Override PartName="/ppt/comments/modernComment_138_55837A75.xml" ContentType="application/vnd.ms-powerpoint.comments+xml"/>
  <Override PartName="/ppt/comments/modernComment_13A_261C766F.xml" ContentType="application/vnd.ms-powerpoint.comments+xml"/>
  <Override PartName="/ppt/comments/modernComment_139_68B94666.xml" ContentType="application/vnd.ms-powerpoint.comments+xml"/>
  <Override PartName="/ppt/comments/modernComment_13B_D496B47E.xml" ContentType="application/vnd.ms-powerpoint.comments+xml"/>
  <Override PartName="/ppt/comments/modernComment_13C_535A7CDC.xml" ContentType="application/vnd.ms-powerpoint.comments+xml"/>
  <Override PartName="/ppt/comments/modernComment_13D_ECF041AC.xml" ContentType="application/vnd.ms-powerpoint.comments+xml"/>
  <Override PartName="/ppt/comments/modernComment_128_3A831F61.xml" ContentType="application/vnd.ms-powerpoint.comments+xml"/>
  <Override PartName="/ppt/comments/modernComment_13E_E47F93C.xml" ContentType="application/vnd.ms-powerpoint.comments+xml"/>
  <Override PartName="/ppt/comments/modernComment_13F_DDBA788.xml" ContentType="application/vnd.ms-powerpoint.comments+xml"/>
  <Override PartName="/ppt/comments/modernComment_142_29BB2E43.xml" ContentType="application/vnd.ms-powerpoint.comments+xml"/>
  <Override PartName="/ppt/comments/modernComment_143_6F3B5A42.xml" ContentType="application/vnd.ms-powerpoint.comments+xml"/>
  <Override PartName="/ppt/comments/modernComment_144_F0AB3B8.xml" ContentType="application/vnd.ms-powerpoint.comments+xml"/>
  <Override PartName="/ppt/comments/modernComment_121_92982B39.xml" ContentType="application/vnd.ms-powerpoint.comments+xml"/>
  <Override PartName="/ppt/comments/modernComment_140_D942CEF7.xml" ContentType="application/vnd.ms-powerpoint.comments+xml"/>
  <Override PartName="/ppt/comments/modernComment_112_6129B66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D667E0-CBE9-3D96-9356-0329A297DAB9}" name="Daniel Cowan" initials="DC" userId="S::daniel.cowan@cat.com::c6232c10-0e99-4714-bc54-c25603fd344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5"/>
    <p:restoredTop sz="85163"/>
  </p:normalViewPr>
  <p:slideViewPr>
    <p:cSldViewPr snapToGrid="0" snapToObjects="1">
      <p:cViewPr varScale="1">
        <p:scale>
          <a:sx n="98" d="100"/>
          <a:sy n="98" d="100"/>
        </p:scale>
        <p:origin x="54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omments/modernComment_106_5C9780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79A3A3-D01C-2B4E-8BE1-E71391B6FD2E}" authorId="{4CD667E0-CBE9-3D96-9356-0329A297DAB9}" created="2024-08-22T21:05:31.457">
    <pc:sldMkLst xmlns:pc="http://schemas.microsoft.com/office/powerpoint/2013/main/command">
      <pc:docMk/>
      <pc:sldMk cId="1553432724" sldId="262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07_C4050E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4BC209-A712-8940-AB4E-5CF89356300E}" authorId="{4CD667E0-CBE9-3D96-9356-0329A297DAB9}" created="2024-08-22T20:24:18.739">
    <pc:sldMkLst xmlns:pc="http://schemas.microsoft.com/office/powerpoint/2013/main/command">
      <pc:docMk/>
      <pc:sldMk cId="3288665831" sldId="263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08_B21270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C02EBC-A5DD-3641-83F8-7C7AFD0A4C21}" authorId="{4CD667E0-CBE9-3D96-9356-0329A297DAB9}" created="2024-08-22T16:03:18.393">
    <pc:sldMkLst xmlns:pc="http://schemas.microsoft.com/office/powerpoint/2013/main/command">
      <pc:docMk/>
      <pc:sldMk cId="2987552906" sldId="264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09_5E1973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0EC3AD-2375-6F4B-B68F-9B12D384BD35}" authorId="{4CD667E0-CBE9-3D96-9356-0329A297DAB9}" created="2024-08-22T17:33:42.0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78726356" sldId="265"/>
      <ac:spMk id="5" creationId="{1B07C49E-AFFC-EC46-8930-E4D428F5F943}"/>
    </ac:deMkLst>
    <p188:txBody>
      <a:bodyPr/>
      <a:lstStyle/>
      <a:p>
        <a:r>
          <a:rPr lang="en-US"/>
          <a:t>done</a:t>
        </a:r>
      </a:p>
    </p188:txBody>
  </p188:cm>
</p188:cmLst>
</file>

<file path=ppt/comments/modernComment_10A_2E7D6C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241608-DC93-EF44-B76C-613A57CD3A0E}" authorId="{4CD667E0-CBE9-3D96-9356-0329A297DAB9}" created="2024-08-22T16:43:03.010">
    <pc:sldMkLst xmlns:pc="http://schemas.microsoft.com/office/powerpoint/2013/main/command">
      <pc:docMk/>
      <pc:sldMk cId="779971636" sldId="266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0D_E66877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E310B4-4C4C-3041-B9D6-F54D566C2B98}" authorId="{4CD667E0-CBE9-3D96-9356-0329A297DAB9}" created="2024-08-22T02:08:16.474">
    <pc:sldMkLst xmlns:pc="http://schemas.microsoft.com/office/powerpoint/2013/main/command">
      <pc:docMk/>
      <pc:sldMk cId="3865605948" sldId="269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0E_A297B3D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62B63A-4AEF-474A-84B2-44BEF23FE29F}" authorId="{4CD667E0-CBE9-3D96-9356-0329A297DAB9}" created="2024-08-22T00:20:39.411">
    <pc:sldMkLst xmlns:pc="http://schemas.microsoft.com/office/powerpoint/2013/main/command">
      <pc:docMk/>
      <pc:sldMk cId="2727850971" sldId="270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12_6129B6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3A6113-9C9F-BE4B-BEE7-9F0B0F4F1C60}" authorId="{4CD667E0-CBE9-3D96-9356-0329A297DAB9}" created="2024-08-22T21:01:27.537">
    <pc:sldMkLst xmlns:pc="http://schemas.microsoft.com/office/powerpoint/2013/main/command">
      <pc:docMk/>
      <pc:sldMk cId="1630123617" sldId="274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14_8D40B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2D6DCD-BF50-9547-844F-7FAEC4581B76}" authorId="{4CD667E0-CBE9-3D96-9356-0329A297DAB9}" created="2024-08-22T17:37:53.574">
    <pc:sldMkLst xmlns:pc="http://schemas.microsoft.com/office/powerpoint/2013/main/command">
      <pc:docMk/>
      <pc:sldMk cId="148114319" sldId="276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15_132235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9A151C-08B6-1E46-927C-144C3DDCD6A1}" authorId="{4CD667E0-CBE9-3D96-9356-0329A297DAB9}" created="2024-08-22T20:19:57.631">
    <pc:sldMkLst xmlns:pc="http://schemas.microsoft.com/office/powerpoint/2013/main/command">
      <pc:docMk/>
      <pc:sldMk cId="321008965" sldId="277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21_92982B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6F4902-C34E-FC4D-B52B-0ED6D50DFD78}" authorId="{4CD667E0-CBE9-3D96-9356-0329A297DAB9}" created="2024-08-21T22:19:02.255">
    <pc:sldMkLst xmlns:pc="http://schemas.microsoft.com/office/powerpoint/2013/main/command">
      <pc:docMk/>
      <pc:sldMk cId="2459446073" sldId="289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25_6C1B09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6D2419-668D-2642-830B-F824EEE403B9}" authorId="{4CD667E0-CBE9-3D96-9356-0329A297DAB9}" created="2024-08-22T20:13:25.299">
    <pc:sldMkLst xmlns:pc="http://schemas.microsoft.com/office/powerpoint/2013/main/command">
      <pc:docMk/>
      <pc:sldMk cId="1813711241" sldId="293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28_3A831F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A23F2F-329E-314F-95B7-E128DEA18D55}" authorId="{4CD667E0-CBE9-3D96-9356-0329A297DAB9}" created="2024-08-21T23:41:04.569">
    <pc:sldMkLst xmlns:pc="http://schemas.microsoft.com/office/powerpoint/2013/main/command">
      <pc:docMk/>
      <pc:sldMk cId="981671777" sldId="296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2B_10B548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97FD30-B6FF-B441-86AB-7BD0E50262C4}" authorId="{4CD667E0-CBE9-3D96-9356-0329A297DAB9}" created="2024-08-21T22:17:58.443">
    <pc:sldMkLst xmlns:pc="http://schemas.microsoft.com/office/powerpoint/2013/main/command">
      <pc:docMk/>
      <pc:sldMk cId="280316088" sldId="299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2E_5295E0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44CC14-EC03-5E4F-943F-4C5DE8B64C72}" authorId="{4CD667E0-CBE9-3D96-9356-0329A297DAB9}" created="2024-08-22T02:52:59.261">
    <pc:sldMkLst xmlns:pc="http://schemas.microsoft.com/office/powerpoint/2013/main/command">
      <pc:docMk/>
      <pc:sldMk cId="1385553969" sldId="302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2F_13F090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C17DF2-7ECB-FF4B-B6B1-A607F989F778}" authorId="{4CD667E0-CBE9-3D96-9356-0329A297DAB9}" created="2024-08-22T20:11:14.826">
    <pc:sldMkLst xmlns:pc="http://schemas.microsoft.com/office/powerpoint/2013/main/command">
      <pc:docMk/>
      <pc:sldMk cId="334532777" sldId="303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0_E6A84C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1595A0-359C-F040-82B2-8063EBFBE7FF}" authorId="{4CD667E0-CBE9-3D96-9356-0329A297DAB9}" created="2024-08-22T02:17:39.031">
    <pc:sldMkLst xmlns:pc="http://schemas.microsoft.com/office/powerpoint/2013/main/command">
      <pc:docMk/>
      <pc:sldMk cId="3869789237" sldId="304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1_4C614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C0018C-C04D-4E41-9B97-EFA23774A4DA}" authorId="{4CD667E0-CBE9-3D96-9356-0329A297DAB9}" created="2024-08-22T02:27:24.276">
    <pc:sldMkLst xmlns:pc="http://schemas.microsoft.com/office/powerpoint/2013/main/command">
      <pc:docMk/>
      <pc:sldMk cId="80090182" sldId="305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2_BB7A16B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EEA716-2D37-E540-9A92-9D348816C14B}" authorId="{4CD667E0-CBE9-3D96-9356-0329A297DAB9}" created="2024-08-22T02:31:46.141">
    <pc:sldMkLst xmlns:pc="http://schemas.microsoft.com/office/powerpoint/2013/main/command">
      <pc:docMk/>
      <pc:sldMk cId="3145340593" sldId="306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3_41F752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4B4115-0B13-C345-ADF0-283399C50921}" authorId="{4CD667E0-CBE9-3D96-9356-0329A297DAB9}" created="2024-08-22T02:29:58.026">
    <pc:sldMkLst xmlns:pc="http://schemas.microsoft.com/office/powerpoint/2013/main/command">
      <pc:docMk/>
      <pc:sldMk cId="1106727586" sldId="307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4_2A1DC6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BADF37-0847-E44F-B351-BD519BEB8C30}" authorId="{4CD667E0-CBE9-3D96-9356-0329A297DAB9}" created="2024-08-22T02:33:59.709">
    <pc:sldMkLst xmlns:pc="http://schemas.microsoft.com/office/powerpoint/2013/main/command">
      <pc:docMk/>
      <pc:sldMk cId="706594483" sldId="308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5_6AF989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CFD4B3-0A3B-C048-8A56-C4404D5EB42B}" authorId="{4CD667E0-CBE9-3D96-9356-0329A297DAB9}" created="2024-08-22T00:25:20.298">
    <pc:sldMkLst xmlns:pc="http://schemas.microsoft.com/office/powerpoint/2013/main/command">
      <pc:docMk/>
      <pc:sldMk cId="1794738657" sldId="309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6_EF03F81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55FF1E-D200-BA41-89F4-057AF02C8514}" authorId="{4CD667E0-CBE9-3D96-9356-0329A297DAB9}" created="2024-08-22T00:47:35.901">
    <pc:sldMkLst xmlns:pc="http://schemas.microsoft.com/office/powerpoint/2013/main/command">
      <pc:docMk/>
      <pc:sldMk cId="4010014743" sldId="310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7_A30D57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2502B8-AC38-404A-A985-EC406CE8F4E8}" authorId="{4CD667E0-CBE9-3D96-9356-0329A297DAB9}" created="2024-08-22T00:59:12.651">
    <pc:sldMkLst xmlns:pc="http://schemas.microsoft.com/office/powerpoint/2013/main/command">
      <pc:docMk/>
      <pc:sldMk cId="2735560525" sldId="311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8_55837A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058710-32C8-404F-B4C1-5248E2E4E883}" authorId="{4CD667E0-CBE9-3D96-9356-0329A297DAB9}" created="2024-08-22T01:52:59.281">
    <pc:sldMkLst xmlns:pc="http://schemas.microsoft.com/office/powerpoint/2013/main/command">
      <pc:docMk/>
      <pc:sldMk cId="1434679925" sldId="312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9_68B946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71E4D1-E099-F94B-9140-D8BAB5CE78E4}" authorId="{4CD667E0-CBE9-3D96-9356-0329A297DAB9}" created="2024-08-22T01:58:27.915">
    <pc:sldMkLst xmlns:pc="http://schemas.microsoft.com/office/powerpoint/2013/main/command">
      <pc:docMk/>
      <pc:sldMk cId="1756972646" sldId="313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A_261C76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423434-892A-DA48-BDCE-D7F363D5C068}" authorId="{4CD667E0-CBE9-3D96-9356-0329A297DAB9}" created="2024-08-22T01:56:03.663">
    <pc:sldMkLst xmlns:pc="http://schemas.microsoft.com/office/powerpoint/2013/main/command">
      <pc:docMk/>
      <pc:sldMk cId="639399535" sldId="314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B_D496B4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BC8E5B-8846-0249-B006-84CFB5F2E287}" authorId="{4CD667E0-CBE9-3D96-9356-0329A297DAB9}" created="2024-08-22T02:00:40.344">
    <pc:sldMkLst xmlns:pc="http://schemas.microsoft.com/office/powerpoint/2013/main/command">
      <pc:docMk/>
      <pc:sldMk cId="3566646398" sldId="315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C_535A7C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67D57E-D3E2-DF43-B404-8C50A593C678}" authorId="{4CD667E0-CBE9-3D96-9356-0329A297DAB9}" created="2024-08-22T02:03:07.716">
    <pc:sldMkLst xmlns:pc="http://schemas.microsoft.com/office/powerpoint/2013/main/command">
      <pc:docMk/>
      <pc:sldMk cId="1398439132" sldId="316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D_ECF041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331A5F-A6BD-2142-B877-4656EE316226}" authorId="{4CD667E0-CBE9-3D96-9356-0329A297DAB9}" created="2024-08-22T02:05:27.108">
    <pc:sldMkLst xmlns:pc="http://schemas.microsoft.com/office/powerpoint/2013/main/command">
      <pc:docMk/>
      <pc:sldMk cId="3975168428" sldId="317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3E_E47F9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1EDC1A-C83A-184B-8AD2-1494D53F6307}" authorId="{4CD667E0-CBE9-3D96-9356-0329A297DAB9}" created="2024-08-21T23:40:57.9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9597884" sldId="318"/>
      <ac:spMk id="5" creationId="{85D9F803-CDBC-C74C-AF1B-2B5937D1C241}"/>
    </ac:deMkLst>
    <p188:txBody>
      <a:bodyPr/>
      <a:lstStyle/>
      <a:p>
        <a:r>
          <a:rPr lang="en-US"/>
          <a:t>done</a:t>
        </a:r>
      </a:p>
    </p188:txBody>
  </p188:cm>
</p188:cmLst>
</file>

<file path=ppt/comments/modernComment_13F_DDBA7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CDFC01-0376-1A4C-AA12-AD57E1ADAF8D}" authorId="{4CD667E0-CBE9-3D96-9356-0329A297DAB9}" created="2024-08-21T23:57:08.675">
    <pc:sldMkLst xmlns:pc="http://schemas.microsoft.com/office/powerpoint/2013/main/command">
      <pc:docMk/>
      <pc:sldMk cId="232499080" sldId="319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40_D942CEF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02121A-45A6-BA43-86DC-CACE6F25112A}" authorId="{4CD667E0-CBE9-3D96-9356-0329A297DAB9}" created="2024-08-21T22:18:35.645">
    <pc:sldMkLst xmlns:pc="http://schemas.microsoft.com/office/powerpoint/2013/main/command">
      <pc:docMk/>
      <pc:sldMk cId="3645034231" sldId="320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42_29BB2E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FF61EB-4B07-3A4E-A91E-3D29DDFEFC81}" authorId="{4CD667E0-CBE9-3D96-9356-0329A297DAB9}" created="2024-08-21T23:26:33.919">
    <pc:sldMkLst xmlns:pc="http://schemas.microsoft.com/office/powerpoint/2013/main/command">
      <pc:docMk/>
      <pc:sldMk cId="700132931" sldId="322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43_6F3B5A4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DD0DF09-46F8-374C-84D7-0B1D01B3CD90}" authorId="{4CD667E0-CBE9-3D96-9356-0329A297DAB9}" created="2024-08-21T22:30:01.497">
    <pc:sldMkLst xmlns:pc="http://schemas.microsoft.com/office/powerpoint/2013/main/command">
      <pc:docMk/>
      <pc:sldMk cId="1866160706" sldId="323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44_F0AB3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5A7A83-AED0-8F4D-8B20-48BB80049CF7}" authorId="{4CD667E0-CBE9-3D96-9356-0329A297DAB9}" created="2024-08-21T22:27:11.163">
    <pc:sldMkLst xmlns:pc="http://schemas.microsoft.com/office/powerpoint/2013/main/command">
      <pc:docMk/>
      <pc:sldMk cId="252359608" sldId="324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4A_2B27F1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E5B1E8-7D8C-BE4D-9FB6-1CA7F1BB7598}" authorId="{4CD667E0-CBE9-3D96-9356-0329A297DAB9}" created="2024-08-21T22:18:11.004">
    <pc:sldMkLst xmlns:pc="http://schemas.microsoft.com/office/powerpoint/2013/main/command">
      <pc:docMk/>
      <pc:sldMk cId="724038033" sldId="330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4B_7607C7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6C2184-2861-2842-A964-F228EE528E6E}" authorId="{4CD667E0-CBE9-3D96-9356-0329A297DAB9}" created="2024-08-22T20:30:30.659">
    <pc:sldMkLst xmlns:pc="http://schemas.microsoft.com/office/powerpoint/2013/main/command">
      <pc:docMk/>
      <pc:sldMk cId="1980221439" sldId="331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4C_98976F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19A335-0487-7041-88DB-6E693308A981}" authorId="{4CD667E0-CBE9-3D96-9356-0329A297DAB9}" created="2024-08-22T20:27:00.938">
    <pc:sldMkLst xmlns:pc="http://schemas.microsoft.com/office/powerpoint/2013/main/command">
      <pc:docMk/>
      <pc:sldMk cId="2560061391" sldId="332"/>
    </pc:sldMkLst>
    <p188:txBody>
      <a:bodyPr/>
      <a:lstStyle/>
      <a:p>
        <a:r>
          <a:rPr lang="en-US"/>
          <a:t>done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4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24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9493C-D7BC-40FE-5392-D017D85760D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15100"/>
            <a:ext cx="15986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Caterpillar: Confidential Green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microsoft.com/office/2018/10/relationships/comments" Target="../comments/modernComment_108_B212708A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dcstats/DSP-Cert/blob/main/Capstone/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A_2E7D6C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cstats/DSP-Cert/blob/main/Capstone/edadataviz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9_5E1973D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cstats/DSP-Cert/blob/main/Capstone/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4_8D40B8F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cstats/DSP-Cert/blob/main/Capstone/lab_jupyter_launch_site_location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2F_13F090A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cstats/DSP-Cert/blob/main/Capstone/spacex_dash_app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25_6C1B098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cstats/DSP-Cert/blob/main/Capstone/SpaceX_Machine%20Learning%20Prediction_Part_5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1322354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D_E668773C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0_E6A84C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A_2B27F19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1_4C614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3_41F752A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2_BB7A16B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4_2A1DC6B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E_A297B3DB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5_6AF989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6_EF03F8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7_A30D574D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8_55837A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A_261C766F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4B_7607C7FF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9_68B946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B_D496B47E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C_535A7CDC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D_ECF041AC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28_3A831F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E_E47F93C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3F_DDBA7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42_29BB2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4C_98976FCF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43_6F3B5A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44_F0AB3B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21_92982B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40_D942CEF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12_6129B6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5C97809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7_C4050E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B_10B548B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github.com/dcstats/DSP-Cert/blob/main/Capstone/jupyter-labs-spacex-data-collection-api.ipynb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2E_5295E0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dcstats/DSP-Cert/blob/main/Capstone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Daniel Cowan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19,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03326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launches per site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launches for each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Totals of each landing outcome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landing outcome label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https://github.com/dcstats/DSP-Cert/blob/main/Capstone/labs-jupyter-spacex-Data%20wrangling.ipynb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AC38-99BB-8CD7-69AD-DA1E377A8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572" y="1490798"/>
            <a:ext cx="3200400" cy="1028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35D734-7ECB-46A8-2D35-DC8E263D0A9C}"/>
              </a:ext>
            </a:extLst>
          </p:cNvPr>
          <p:cNvCxnSpPr/>
          <p:nvPr/>
        </p:nvCxnSpPr>
        <p:spPr>
          <a:xfrm>
            <a:off x="4715691" y="2005148"/>
            <a:ext cx="22729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B564D17-6981-1E31-DF7B-C24013AD4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132" y="2680494"/>
            <a:ext cx="1913280" cy="19132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690844-2C01-871F-7D5B-44146554D15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246914" y="2482486"/>
            <a:ext cx="2511218" cy="11546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D1DDA-419E-8F48-EB8A-622740BB1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8132" y="5001986"/>
            <a:ext cx="1913280" cy="135308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213E65-86CD-FE55-6734-C7B09207E66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898571" y="2905331"/>
            <a:ext cx="2859561" cy="2773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8CBC20-B604-5109-A3A5-58EE2EFE7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337" y="5415271"/>
            <a:ext cx="1735573" cy="69049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0A7461-7E48-66B9-DCD2-0EFAB9FF49A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606834" y="3333205"/>
            <a:ext cx="1734290" cy="20820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Visualizations created: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Scatterplot: Flight number vs. launch site to review whether launch locations changed as time passed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Scatterplot: Payload mass vs launch site to review whether larger payloads were launched at certain locations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chart: orbit vs. landing success rate to review whether launches into certain orbits had more landing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Scatterplot: Flight number vs orbit to review whether types of orbits changed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Scatterplot: Payload mass vs orbit to review whether orbit was affected by mass of 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plot: Date vs landing success rate to review how success rate changed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Feature engineering: dummy variables for categorical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https://github.com/dcstats/DSP-Cert/blob/main/Capstone/edadataviz.ipynb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tasks include viewing: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Unique launch sites,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5 records with launch sites starting with the string ‘CCA’,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total payload mass carried by customer NASA (CRS),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average payload mass carried by booster version ‘F9 v1.1’,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date when the first successful ground pad landing was completed,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names of the boosters carrying payload mass between 4,000 and 6,000 kg with successful drone ship landings,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counts of each landing outcome,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8)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names of booster versions which have carried the maximum payload mass,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9)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selected features for records in 2015 with failed drone ship landings, and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10)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ranked count of landing outcomes for records between June 4, 2010 and March 20, 2017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https://github.com/dcstats/DSP-Cert/blob/main/Capstone/jupyter-labs-eda-sql-coursera_sqllite.ipynb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exploration purposes, including examining proximity of the launch sites to coasts, the following were visualized with Folium: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marked with Markers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outcomes for each launch site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Distances from launch site to coast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Distances from launch site to highway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https://github.com/dcstats/DSP-Cert/blob/main/Capstone/lab_jupyter_launch_site_location.ipynb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Proportion of successful landings by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Proportion of landing outcomes (successful/unsuccessful) for a selected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vs landing outcome to examine whether the payload size of the launch affects whether the first stage is able to land 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https://github.com/dcstats/DSP-Cert/blob/main/Capstone/spacex_dash_app.py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built and evaluated: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(SVM)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 (KNN)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were trained on a training set and tested for accuracy score on a separate test set of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https://github.com/dcstats/DSP-Cert/blob/main/Capstone/SpaceX_Machine%20Learning%20Prediction_Part_5.ipynb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45120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seems to have some effect on landing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increased over time, likely due to improving infrastructure, which is not captured in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data dating back to 2010, a ground pad landing was not achieved until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all achieved the same test set accuracy, indicating: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type of model is less important for achieving predictive accuracy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might be an accuracy ceiling for the data we have available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47E04E-643D-A3C6-86BE-9C89AF933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685" y="3127079"/>
            <a:ext cx="4249548" cy="15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time passed, it’s clear that landing success increased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on, launches were held at the CCAFS SLC 40 launch site, and landings there were generally unsuccessful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2C990-8DF6-FB9E-D26E-1CEC45AE5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620" y="3429000"/>
            <a:ext cx="9128760" cy="285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51559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have smaller payload masses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general, as payload size increases, so does landing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could be a bias,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there is more incentive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protect large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A4BE6-A8DB-1A70-AFE9-20685CC6C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403" y="3169606"/>
            <a:ext cx="7172206" cy="32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orbits have yet to see a successful landing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orbits all have perfect landing success rates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2FD95C-6383-020B-8DC0-7C09EF904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026" y="1709579"/>
            <a:ext cx="6032946" cy="451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51559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time increased, SpaceX switched to what are likely more complicated orbits; from LEO/ISS to VLEO/SSO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early flights had unsuccessful landings, but success increased with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1BEAE-9123-B48F-DBE4-DEB01ADC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620" y="3318643"/>
            <a:ext cx="6842760" cy="31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have lower payload masses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orbits have the highest payloads; LEO and SSOs have among the lowest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DDB00-5776-CD61-CA54-428D836CE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14" y="3215410"/>
            <a:ext cx="6832572" cy="310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clearly has increased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Innovations in landing technology clearly has had a positive effect on being able to land the first stage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Current success rates hover around 80%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D89B54-82D2-A2B0-FE59-115D5FCE9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249" y="1558940"/>
            <a:ext cx="6183811" cy="46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73710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~100 records, there are 4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CAD17E-C7D6-2618-7E87-6888D282A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111" y="2328547"/>
            <a:ext cx="5778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5 of the shown records are from launch site 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 of the shown launches ended in successful landing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24DF8-224D-8480-7FAA-0E0848B1D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958" y="3030583"/>
            <a:ext cx="9186083" cy="31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(CRS) carried a total payload mass of exactly 45,596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 that CRS is not the only program run by NASA that employed Space X’s services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D807A-B7A8-3875-F6AF-EE5B6B0E7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207" y="3737319"/>
            <a:ext cx="9963585" cy="20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F9 v1.1 carries an average payload of 2,928.4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43102-F94C-2605-FF40-201ED5086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16" y="3649796"/>
            <a:ext cx="10270990" cy="200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ground pad landing was on December 22,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88796-20AD-C379-99C6-445E8E101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6" y="3661549"/>
            <a:ext cx="10818427" cy="21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4 boosters with payloads between 4,000 and 6,000 kg which had successful drone ship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85D40-2050-0330-7637-215381751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926" y="3196557"/>
            <a:ext cx="9452148" cy="29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996772"/>
            <a:ext cx="10515600" cy="40288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better predict launch cost, we aim to predict whether the first stage of a launch will land successfully after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fetching data, we use exploratory data analysis methods to review possible correlations in the data and explore trends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make our predictions, we analyze the accuracy of four models: logistic regression, support vector machine, decision tree classifier, and k-nearest neighbors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analysis finds that all models perform similarly on this task, achieving about 83% accuracy in determining whether the first stage will land successfully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but 1 mission was listed as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 that this is different from the landing outcome; far more landings were unsuccessful than missions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26A529-745C-F1A1-7862-BCEEC8014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31" y="3331029"/>
            <a:ext cx="9307359" cy="26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total of 12 unique boosters were able to carry the maximum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 that only F9 B5 boosters were able to meet this criteria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A5ED5-7622-2550-A78F-58BC3CD49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56" y="2806822"/>
            <a:ext cx="8658496" cy="36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just 2 failed drone ship landings in 2015; one in January and one in April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Both launched from the same site but used different boosters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51135E-8815-96EB-88B2-2BA0FA6B8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754" y="3686303"/>
            <a:ext cx="8948114" cy="26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2973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landings were not attempted at all; this is likely in the early years before technology to attempt landings was as advanced as it is now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Drone ship landing attempts followed in second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C93FA-960F-892B-693C-47B96FD1A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743" y="1391444"/>
            <a:ext cx="6756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14254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All launch sites are exclusively coastal</a:t>
            </a:r>
          </a:p>
          <a:p>
            <a:endParaRPr lang="en-US" dirty="0"/>
          </a:p>
          <a:p>
            <a:r>
              <a:rPr lang="en-US" dirty="0"/>
              <a:t>1 site in CA, 3 in FL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E2F99-6CDF-0636-EB37-81393FFE2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557" y="2102238"/>
            <a:ext cx="6545415" cy="39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583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more inland launch site appears to be more successful than the ones immediately on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other sites have &lt;50% success rates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Success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D4E80E-A2F5-51CA-9EE7-CCBDC71AA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400" y="1612412"/>
            <a:ext cx="5657211" cy="47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442900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seen here, this CA launch site is approximately 1.35km from the shore of the Pacific Ocean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a common theme with the four launch sites, as all 4 sites in the dataset are within 2 km of a shoreline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makes sense; the ocean is the best way to avoid collateral damage in the case of a failed launch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Proximity to Shorelines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60D61-BCE3-A8E1-E48E-D54A8E07C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389" y="1716078"/>
            <a:ext cx="5340531" cy="45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has the most successful launches, though it should be noted that this is not the same as having the highest success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by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D2C6C1-20F0-386D-6BCD-4846A833E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502" y="3054627"/>
            <a:ext cx="8758995" cy="32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804551"/>
            <a:ext cx="10399485" cy="3504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costs are heavily driven by whether the first stage of the launch can be recovered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predict whether the first stage is likely to land successfully and therefore be recovered, we can more accurately estimate the launch cost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project, we aim to use SpaceX historical launch data to predict whether the first stage will land successfully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use the predictions further down the line to predict launch costs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CCAFS SLC-40 is the most successful, with about 43% of launches being successful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Success Percentage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E36007-73F9-CF60-4294-18E9C583C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218" y="2895182"/>
            <a:ext cx="8851564" cy="328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FT seems to yield the most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looks like no clear correlation between payload mass and landing success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Landing Success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EB4FFA-B9C9-9059-D9BC-8CA6DC68E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55" y="2857455"/>
            <a:ext cx="9742311" cy="331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453351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Interestingly, all four models had the same test set accuracy of 83%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None seem to be overfit, as average training accuracy is just higher than average test accuracy (around 84%)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84A8D3-B203-EC51-6AAF-A7ACB3CFC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74" y="1887083"/>
            <a:ext cx="5325990" cy="40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6686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the Decision Tree Classifier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1C417-9AFC-9B01-F3BD-B4C329BC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03" y="1533561"/>
            <a:ext cx="5620969" cy="469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similarly on the task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likely other factors that have greater influence on landing outcome which are difficult to include in the data, such as technology development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might be a good proxy for this, as average landing success steadily increased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curse of dimensionality is something to consider, as we have around 70 features from the encoded categorical variables alone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is sufficient to improve cost forecasting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EB691-0CA6-760C-8774-AB10B298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628" y="2767932"/>
            <a:ext cx="4675499" cy="25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APIs and a Wikipedia table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Categorical data was one-hot encoded, a binary target variable was created, null data replaced, and non-Falcon9 launches were filtered out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regression, SVM, decision tree, and KNN tested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two main sources: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APIs (calls using the requests library)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Retrieved rocket version, launch site, payload mass, and core launch data from various APIs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(scraping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data, including launch and landing outcomes, scraped from Falcon9 Launches Wikipedia table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shown, data was collected from several APIs, and was prepped for visualization and modeling using data wrangling methods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https://github.com/dcstats/DSP-Cert/blob/main/Capstone/jupyter-labs-spacex-data-collection-api.ipynb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082B7-B7DD-F87D-8C01-DA96D7630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376" y="2233748"/>
            <a:ext cx="5611235" cy="33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Falcon9 Launch Wikipedia page, and was prepped for visualization and modeling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data wrangling methods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https://github.com/dcstats/DSP-Cert/blob/main/Capstone/jupyter-labs-webscraping.ipynb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4A863-EDE0-65DC-3116-B9A8FB7D9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263" y="1989931"/>
            <a:ext cx="6820735" cy="38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4641</TotalTime>
  <Words>1932</Words>
  <Application>Microsoft Macintosh PowerPoint</Application>
  <PresentationFormat>Widescreen</PresentationFormat>
  <Paragraphs>223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Daniel Cowan</cp:lastModifiedBy>
  <cp:revision>221</cp:revision>
  <dcterms:created xsi:type="dcterms:W3CDTF">2021-04-29T18:58:34Z</dcterms:created>
  <dcterms:modified xsi:type="dcterms:W3CDTF">2024-08-22T21:06:10Z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fb5e2db6-eecf-4aa2-8fc3-174bf94bce19_Enabled">
    <vt:lpwstr>true</vt:lpwstr>
  </property>
  <property fmtid="{D5CDD505-2E9C-101B-9397-08002B2CF9AE}" pid="4" name="MSIP_Label_fb5e2db6-eecf-4aa2-8fc3-174bf94bce19_SetDate">
    <vt:lpwstr>2024-08-19T17:08:12Z</vt:lpwstr>
  </property>
  <property fmtid="{D5CDD505-2E9C-101B-9397-08002B2CF9AE}" pid="5" name="MSIP_Label_fb5e2db6-eecf-4aa2-8fc3-174bf94bce19_Method">
    <vt:lpwstr>Standard</vt:lpwstr>
  </property>
  <property fmtid="{D5CDD505-2E9C-101B-9397-08002B2CF9AE}" pid="6" name="MSIP_Label_fb5e2db6-eecf-4aa2-8fc3-174bf94bce19_Name">
    <vt:lpwstr>fb5e2db6-eecf-4aa2-8fc3-174bf94bce19</vt:lpwstr>
  </property>
  <property fmtid="{D5CDD505-2E9C-101B-9397-08002B2CF9AE}" pid="7" name="MSIP_Label_fb5e2db6-eecf-4aa2-8fc3-174bf94bce19_SiteId">
    <vt:lpwstr>ceb177bf-013b-49ab-8a9c-4abce32afc1e</vt:lpwstr>
  </property>
  <property fmtid="{D5CDD505-2E9C-101B-9397-08002B2CF9AE}" pid="8" name="MSIP_Label_fb5e2db6-eecf-4aa2-8fc3-174bf94bce19_ActionId">
    <vt:lpwstr>3d8d59f5-767b-4f35-b6e1-1596eb04c099</vt:lpwstr>
  </property>
  <property fmtid="{D5CDD505-2E9C-101B-9397-08002B2CF9AE}" pid="9" name="MSIP_Label_fb5e2db6-eecf-4aa2-8fc3-174bf94bce19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Caterpillar: Confidential Green</vt:lpwstr>
  </property>
</Properties>
</file>